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9" r:id="rId3"/>
    <p:sldId id="290" r:id="rId4"/>
    <p:sldId id="281" r:id="rId5"/>
    <p:sldId id="282" r:id="rId6"/>
    <p:sldId id="283" r:id="rId7"/>
    <p:sldId id="284" r:id="rId8"/>
    <p:sldId id="285" r:id="rId9"/>
    <p:sldId id="287" r:id="rId10"/>
    <p:sldId id="298" r:id="rId11"/>
    <p:sldId id="332" r:id="rId12"/>
    <p:sldId id="340" r:id="rId13"/>
    <p:sldId id="333" r:id="rId14"/>
    <p:sldId id="334" r:id="rId15"/>
    <p:sldId id="335" r:id="rId16"/>
    <p:sldId id="327" r:id="rId17"/>
    <p:sldId id="309" r:id="rId18"/>
    <p:sldId id="311" r:id="rId19"/>
    <p:sldId id="312" r:id="rId20"/>
    <p:sldId id="337" r:id="rId21"/>
    <p:sldId id="338" r:id="rId22"/>
    <p:sldId id="339" r:id="rId23"/>
    <p:sldId id="292" r:id="rId24"/>
    <p:sldId id="293" r:id="rId25"/>
    <p:sldId id="26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ricBowman" initials="E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EFB"/>
    <a:srgbClr val="3F3F3F"/>
    <a:srgbClr val="252525"/>
    <a:srgbClr val="AB6E45"/>
    <a:srgbClr val="A0441D"/>
    <a:srgbClr val="BC6210"/>
    <a:srgbClr val="3F3333"/>
    <a:srgbClr val="B60F24"/>
    <a:srgbClr val="010400"/>
    <a:srgbClr val="74D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34" autoAdjust="0"/>
    <p:restoredTop sz="70213" autoAdjust="0"/>
  </p:normalViewPr>
  <p:slideViewPr>
    <p:cSldViewPr snapToGrid="0" snapToObjects="1">
      <p:cViewPr varScale="1">
        <p:scale>
          <a:sx n="85" d="100"/>
          <a:sy n="85" d="100"/>
        </p:scale>
        <p:origin x="-91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-236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commentAuthors" Target="commentAuthors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1BE94-7A43-43D6-83C9-DB298EBFE884}" type="datetimeFigureOut">
              <a:rPr lang="en-US" smtClean="0"/>
              <a:pPr/>
              <a:t>6/11/12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FB129-917C-4F5B-8C90-2F655371AC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0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3EB8-CCE5-4719-BE6C-C413A02AE8D1}" type="datetimeFigureOut">
              <a:rPr lang="en-US" smtClean="0"/>
              <a:pPr/>
              <a:t>6/11/12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2138-1F09-4B58-B9A1-54672F105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</a:t>
            </a:r>
            <a:r>
              <a:rPr lang="en-US" baseline="0" dirty="0" smtClean="0"/>
              <a:t> you for having me</a:t>
            </a:r>
          </a:p>
          <a:p>
            <a:r>
              <a:rPr lang="en-US" baseline="0" dirty="0" smtClean="0"/>
              <a:t>I’m really glad and honored to be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1" dirty="0" smtClean="0"/>
              <a:t>Make </a:t>
            </a:r>
            <a:r>
              <a:rPr lang="en-US" sz="1200" b="1" dirty="0" smtClean="0"/>
              <a:t>it personal </a:t>
            </a:r>
            <a:r>
              <a:rPr lang="en-US" sz="1200" dirty="0" smtClean="0"/>
              <a:t>and tel</a:t>
            </a:r>
            <a:r>
              <a:rPr lang="en-US" sz="1200" baseline="0" dirty="0" smtClean="0"/>
              <a:t>l you </a:t>
            </a:r>
            <a:r>
              <a:rPr lang="en-US" sz="1200" b="1" baseline="0" dirty="0" smtClean="0"/>
              <a:t>why SPARC open sources</a:t>
            </a:r>
            <a:endParaRPr lang="en-US" sz="1200" b="1" dirty="0" smtClean="0"/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 SPARC we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not believe in holding something of value tightly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closely to our chest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growth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we’ve seen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agility we move with 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too much effort and energy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take that tightly held value and retain its value or make it more valuable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fact, we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believe the full value can only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 achieved by sharing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letting others help us make it more valuable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 not open source everything…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yet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But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are open sourcing more and more every 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day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we are only seeing positive results and success from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have no reason not to open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 to Academia, Sciences, Medical, Music, Sports, Google anything</a:t>
            </a:r>
          </a:p>
          <a:p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Knowledge Worker </a:t>
            </a:r>
            <a:r>
              <a:rPr lang="en-US" sz="1200" b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why it matters to open source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may be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saying to yourself, I get the steps and why you do it, but I’m not sure of what I can actually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source website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Let me give you some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</a:t>
            </a:r>
            <a:r>
              <a:rPr lang="en-US" b="1" baseline="0" dirty="0" smtClean="0"/>
              <a:t>transparency at every level</a:t>
            </a:r>
            <a:r>
              <a:rPr lang="en-US" baseline="0" dirty="0" smtClean="0"/>
              <a:t> here at SPARC that starts once you walk into the building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What you may see – dogs, </a:t>
            </a:r>
            <a:r>
              <a:rPr lang="en-US" b="1" baseline="0" dirty="0" err="1" smtClean="0"/>
              <a:t>nerf</a:t>
            </a:r>
            <a:r>
              <a:rPr lang="en-US" b="1" baseline="0" dirty="0" smtClean="0"/>
              <a:t> darts, </a:t>
            </a:r>
            <a:r>
              <a:rPr lang="en-US" b="1" baseline="0" dirty="0" smtClean="0"/>
              <a:t>cookouts, </a:t>
            </a:r>
            <a:r>
              <a:rPr lang="en-US" b="1" baseline="0" dirty="0" err="1" smtClean="0"/>
              <a:t>ping-pong</a:t>
            </a:r>
            <a:r>
              <a:rPr lang="en-US" b="1" baseline="0" dirty="0" smtClean="0"/>
              <a:t>, collaboration, whiteboard, backlogs, project progress, music, </a:t>
            </a:r>
            <a:r>
              <a:rPr lang="en-US" b="1" baseline="0" dirty="0" err="1" smtClean="0"/>
              <a:t>ppl</a:t>
            </a:r>
            <a:r>
              <a:rPr lang="en-US" b="1" baseline="0" dirty="0" smtClean="0"/>
              <a:t> on FB, meetings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 and his tour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We show you everything and </a:t>
            </a:r>
          </a:p>
          <a:p>
            <a:r>
              <a:rPr lang="en-US" baseline="0" dirty="0" smtClean="0"/>
              <a:t>We solicit feedback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58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Describe</a:t>
            </a:r>
            <a:r>
              <a:rPr lang="en-US" b="1" baseline="0" dirty="0" smtClean="0"/>
              <a:t> the event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Teams dressed up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Food &amp; beverages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Caffeine and beer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ages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Tell how great the event was and what it was like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Open source the code back to the community</a:t>
            </a:r>
          </a:p>
          <a:p>
            <a:r>
              <a:rPr lang="en-US" baseline="0" dirty="0" smtClean="0"/>
              <a:t>Volunteers to help us run it</a:t>
            </a:r>
          </a:p>
          <a:p>
            <a:r>
              <a:rPr lang="en-US" baseline="0" dirty="0" smtClean="0"/>
              <a:t>Winnings donated back to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have SPARC</a:t>
            </a:r>
            <a:r>
              <a:rPr lang="en-US" baseline="0" dirty="0" smtClean="0"/>
              <a:t> U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lunch-and-learns, Hosting user groups, multi-day long classes; android development for example, Certifications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even hosted </a:t>
            </a:r>
            <a:r>
              <a:rPr lang="en-US" b="1" baseline="0" dirty="0" err="1" smtClean="0"/>
              <a:t>GitHub</a:t>
            </a:r>
            <a:r>
              <a:rPr lang="en-US" baseline="0" dirty="0" smtClean="0"/>
              <a:t>, </a:t>
            </a:r>
            <a:r>
              <a:rPr lang="en-US" b="1" baseline="0" dirty="0" err="1" smtClean="0"/>
              <a:t>VMWare</a:t>
            </a:r>
            <a:r>
              <a:rPr lang="en-US" b="1" baseline="0" dirty="0" smtClean="0"/>
              <a:t>, Healthy Lifestyles, Employee Recognition </a:t>
            </a:r>
            <a:r>
              <a:rPr lang="en-US" baseline="0" dirty="0" smtClean="0"/>
              <a:t>the list goes on</a:t>
            </a:r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 and going for drinks afterward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InHouse</a:t>
            </a:r>
            <a:r>
              <a:rPr lang="en-US" b="1" baseline="0" dirty="0" smtClean="0"/>
              <a:t> open source software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So how is this open source?</a:t>
            </a:r>
          </a:p>
          <a:p>
            <a:r>
              <a:rPr lang="en-US" baseline="0" dirty="0" smtClean="0"/>
              <a:t>open to the </a:t>
            </a:r>
            <a:r>
              <a:rPr lang="en-US" b="1" baseline="0" dirty="0" smtClean="0"/>
              <a:t>public </a:t>
            </a:r>
          </a:p>
          <a:p>
            <a:r>
              <a:rPr lang="en-US" b="1" baseline="0" dirty="0" smtClean="0"/>
              <a:t>Team members generate content</a:t>
            </a:r>
          </a:p>
          <a:p>
            <a:r>
              <a:rPr lang="en-US" b="1" baseline="0" dirty="0" smtClean="0"/>
              <a:t>Surveys and feedback on how to make it better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9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Who </a:t>
            </a:r>
            <a:r>
              <a:rPr lang="en-US" dirty="0" smtClean="0"/>
              <a:t>believes</a:t>
            </a:r>
            <a:r>
              <a:rPr lang="en-US" baseline="0" dirty="0" smtClean="0"/>
              <a:t> they have a </a:t>
            </a:r>
            <a:r>
              <a:rPr lang="en-US" b="1" baseline="0" dirty="0" smtClean="0"/>
              <a:t>good idea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Anyone who has tried to </a:t>
            </a:r>
            <a:r>
              <a:rPr lang="en-US" b="1" baseline="0" dirty="0" smtClean="0"/>
              <a:t>start their own business </a:t>
            </a:r>
            <a:r>
              <a:rPr lang="en-US" baseline="0" dirty="0" smtClean="0"/>
              <a:t>knows it hard…</a:t>
            </a:r>
            <a:r>
              <a:rPr lang="en-US" b="1" baseline="0" dirty="0" smtClean="0"/>
              <a:t>it’s damn hard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open source SPARC’s SDLC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smtClean="0"/>
              <a:t>Application stage </a:t>
            </a:r>
            <a:r>
              <a:rPr lang="en-US" baseline="0" dirty="0" smtClean="0"/>
              <a:t>and if it’s a good idea we move forward from </a:t>
            </a:r>
            <a:r>
              <a:rPr lang="en-US" b="1" baseline="0" dirty="0" smtClean="0"/>
              <a:t>alpha </a:t>
            </a:r>
            <a:r>
              <a:rPr lang="en-US" baseline="0" dirty="0" smtClean="0"/>
              <a:t>all the way to </a:t>
            </a:r>
            <a:r>
              <a:rPr lang="en-US" b="1" baseline="0" dirty="0" smtClean="0"/>
              <a:t>release to production</a:t>
            </a:r>
            <a:endParaRPr lang="en-US" baseline="0" dirty="0" smtClean="0"/>
          </a:p>
          <a:p>
            <a:r>
              <a:rPr lang="en-US" b="1" baseline="0" dirty="0" smtClean="0"/>
              <a:t>First round Q1 </a:t>
            </a:r>
            <a:r>
              <a:rPr lang="en-US" baseline="0" dirty="0" smtClean="0"/>
              <a:t>this year and by </a:t>
            </a:r>
            <a:r>
              <a:rPr lang="en-US" b="1" baseline="0" dirty="0" smtClean="0"/>
              <a:t>6/1 SPARC will new product</a:t>
            </a:r>
          </a:p>
          <a:p>
            <a:r>
              <a:rPr lang="en-US" b="1" baseline="0" dirty="0" smtClean="0"/>
              <a:t>One </a:t>
            </a:r>
            <a:r>
              <a:rPr lang="en-US" baseline="0" dirty="0" smtClean="0"/>
              <a:t>of the </a:t>
            </a:r>
            <a:r>
              <a:rPr lang="en-US" b="1" baseline="0" dirty="0" smtClean="0"/>
              <a:t>ventures </a:t>
            </a:r>
            <a:r>
              <a:rPr lang="en-US" baseline="0" dirty="0" smtClean="0"/>
              <a:t>is even being funded by someone </a:t>
            </a:r>
            <a:r>
              <a:rPr lang="en-US" b="1" baseline="0" dirty="0" smtClean="0"/>
              <a:t>outside of SPARC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the </a:t>
            </a:r>
            <a:r>
              <a:rPr lang="en-US" b="1" baseline="0" dirty="0" smtClean="0"/>
              <a:t>venture team </a:t>
            </a:r>
            <a:r>
              <a:rPr lang="en-US" baseline="0" dirty="0" smtClean="0"/>
              <a:t>gets to be </a:t>
            </a:r>
            <a:r>
              <a:rPr lang="en-US" b="1" baseline="0" dirty="0" smtClean="0"/>
              <a:t>mini CEOs </a:t>
            </a:r>
            <a:r>
              <a:rPr lang="en-US" baseline="0" dirty="0" smtClean="0"/>
              <a:t>basically.</a:t>
            </a:r>
          </a:p>
          <a:p>
            <a:r>
              <a:rPr lang="en-US" baseline="0" dirty="0" smtClean="0"/>
              <a:t>From </a:t>
            </a:r>
            <a:r>
              <a:rPr lang="en-US" b="1" baseline="0" dirty="0" smtClean="0"/>
              <a:t>ownership </a:t>
            </a:r>
            <a:r>
              <a:rPr lang="en-US" baseline="0" dirty="0" smtClean="0"/>
              <a:t>to </a:t>
            </a:r>
            <a:r>
              <a:rPr lang="en-US" b="1" baseline="0" dirty="0" smtClean="0"/>
              <a:t>profits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Venture getting outside funding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1" baseline="0" dirty="0" smtClean="0"/>
              <a:t>SPARC open sources its entire SDLC </a:t>
            </a:r>
          </a:p>
          <a:p>
            <a:r>
              <a:rPr lang="en-US" b="1" baseline="0" dirty="0" smtClean="0"/>
              <a:t>and the resources that go along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15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936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a lot</a:t>
            </a:r>
            <a:r>
              <a:rPr lang="en-US" baseline="0" dirty="0" smtClean="0"/>
              <a:t> of open source projects</a:t>
            </a:r>
          </a:p>
          <a:p>
            <a:r>
              <a:rPr lang="en-US" baseline="0" dirty="0" smtClean="0"/>
              <a:t>A few not listed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81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</a:t>
            </a:r>
            <a:r>
              <a:rPr lang="en-US" baseline="0" dirty="0" smtClean="0"/>
              <a:t> in step 2 Contribute we give back to the community </a:t>
            </a:r>
          </a:p>
          <a:p>
            <a:r>
              <a:rPr lang="en-US" baseline="0" dirty="0" smtClean="0"/>
              <a:t>Having contributed to the projects you see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4AB9F3-6D4B-414F-A120-0C5279157C9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also</a:t>
            </a:r>
            <a:r>
              <a:rPr lang="en-US" baseline="0" dirty="0" smtClean="0"/>
              <a:t> have open sourced projects of our own</a:t>
            </a:r>
          </a:p>
          <a:p>
            <a:r>
              <a:rPr lang="en-US" baseline="0" dirty="0" smtClean="0"/>
              <a:t>From messaging frameworks</a:t>
            </a:r>
          </a:p>
          <a:p>
            <a:r>
              <a:rPr lang="en-US" baseline="0" dirty="0" smtClean="0"/>
              <a:t>To asynchronous callbacks routines</a:t>
            </a:r>
          </a:p>
          <a:p>
            <a:r>
              <a:rPr lang="en-US" baseline="0" dirty="0" smtClean="0"/>
              <a:t>To even </a:t>
            </a:r>
            <a:r>
              <a:rPr lang="en-US" baseline="0" dirty="0" err="1" smtClean="0"/>
              <a:t>jQuery</a:t>
            </a:r>
            <a:r>
              <a:rPr lang="en-US" baseline="0" dirty="0" smtClean="0"/>
              <a:t> plugins</a:t>
            </a:r>
          </a:p>
          <a:p>
            <a:r>
              <a:rPr lang="en-US" baseline="0" dirty="0" smtClean="0"/>
              <a:t>Many there will be more coming as they are ready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74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am responsible for </a:t>
            </a:r>
            <a:r>
              <a:rPr lang="en-US" b="1" baseline="0" dirty="0" smtClean="0"/>
              <a:t>leadership</a:t>
            </a:r>
            <a:r>
              <a:rPr lang="en-US" baseline="0" dirty="0" smtClean="0"/>
              <a:t>, </a:t>
            </a:r>
            <a:r>
              <a:rPr lang="en-US" b="1" baseline="0" dirty="0" smtClean="0"/>
              <a:t>technology vision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direction</a:t>
            </a:r>
          </a:p>
          <a:p>
            <a:r>
              <a:rPr lang="en-US" b="0" baseline="0" dirty="0" smtClean="0"/>
              <a:t>As well as </a:t>
            </a:r>
            <a:r>
              <a:rPr lang="en-US" b="1" baseline="0" dirty="0" smtClean="0"/>
              <a:t>Open </a:t>
            </a:r>
            <a:r>
              <a:rPr lang="en-US" b="1" baseline="0" dirty="0" smtClean="0"/>
              <a:t>Source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very active on </a:t>
            </a:r>
            <a:r>
              <a:rPr lang="en-US" b="1" baseline="0" dirty="0" smtClean="0"/>
              <a:t>Twitter</a:t>
            </a:r>
            <a:r>
              <a:rPr lang="en-US" baseline="0" dirty="0" smtClean="0"/>
              <a:t>.  You can find me </a:t>
            </a:r>
            <a:r>
              <a:rPr lang="en-US" b="1" baseline="0" dirty="0" smtClean="0"/>
              <a:t>@_</a:t>
            </a:r>
            <a:r>
              <a:rPr lang="en-US" b="1" baseline="0" dirty="0" err="1" smtClean="0"/>
              <a:t>bobwilliams</a:t>
            </a:r>
            <a:r>
              <a:rPr lang="en-US" b="1" baseline="0" dirty="0" smtClean="0"/>
              <a:t> </a:t>
            </a:r>
            <a:endParaRPr lang="en-US" b="1" baseline="0" dirty="0" smtClean="0"/>
          </a:p>
          <a:p>
            <a:r>
              <a:rPr lang="en-US" b="0" baseline="0" dirty="0" err="1" smtClean="0"/>
              <a:t>BigData</a:t>
            </a:r>
            <a:r>
              <a:rPr lang="en-US" b="0" baseline="0" dirty="0" smtClean="0"/>
              <a:t>, Analytics, </a:t>
            </a:r>
            <a:r>
              <a:rPr lang="en-US" b="0" baseline="0" dirty="0" err="1" smtClean="0"/>
              <a:t>DataScience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OpenSource</a:t>
            </a:r>
            <a:r>
              <a:rPr lang="en-US" b="0" baseline="0" dirty="0" smtClean="0"/>
              <a:t>, </a:t>
            </a:r>
            <a:r>
              <a:rPr lang="en-US" b="0" baseline="0" dirty="0" err="1" smtClean="0"/>
              <a:t>PaaS</a:t>
            </a:r>
            <a:endParaRPr lang="en-US" b="0" baseline="0" dirty="0" smtClean="0"/>
          </a:p>
          <a:p>
            <a:endParaRPr lang="en-US" b="1" baseline="0" dirty="0" smtClean="0"/>
          </a:p>
          <a:p>
            <a:r>
              <a:rPr lang="en-US" b="0" baseline="0" dirty="0" smtClean="0"/>
              <a:t>Come in for a Tour</a:t>
            </a:r>
            <a:endParaRPr lang="en-US" b="0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Build up how I got where I am, successes on projects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 am very </a:t>
            </a:r>
            <a:r>
              <a:rPr lang="en-US" b="1" baseline="0" dirty="0" smtClean="0"/>
              <a:t>passionate </a:t>
            </a:r>
            <a:r>
              <a:rPr lang="en-US" baseline="0" dirty="0" smtClean="0"/>
              <a:t>about </a:t>
            </a:r>
          </a:p>
          <a:p>
            <a:r>
              <a:rPr lang="en-US" b="1" baseline="0" dirty="0" smtClean="0"/>
              <a:t>	open communication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innovation through collaboration </a:t>
            </a:r>
            <a:r>
              <a:rPr lang="en-US" baseline="0" dirty="0" smtClean="0"/>
              <a:t>and </a:t>
            </a:r>
          </a:p>
          <a:p>
            <a:r>
              <a:rPr lang="en-US" b="1" baseline="0" dirty="0" smtClean="0"/>
              <a:t>	free exchange of ideas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is great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0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basically just give this stuff away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  we</a:t>
            </a:r>
            <a:r>
              <a:rPr lang="fr-FR" baseline="0" dirty="0" smtClean="0">
                <a:sym typeface="Wingdings"/>
              </a:rPr>
              <a:t>’</a:t>
            </a:r>
            <a:r>
              <a:rPr lang="en-US" baseline="0" dirty="0" err="1" smtClean="0">
                <a:sym typeface="Wingdings"/>
              </a:rPr>
              <a:t>ve</a:t>
            </a:r>
            <a:r>
              <a:rPr lang="en-US" baseline="0" dirty="0" smtClean="0">
                <a:sym typeface="Wingdings"/>
              </a:rPr>
              <a:t> given all the below away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Check-in Process is shared and feedback is gather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Team Members have the ability to contribute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Normal beer for example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Better chairs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Annual Review Process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</a:t>
            </a:r>
            <a:r>
              <a:rPr lang="en-US" b="1" baseline="0" dirty="0" smtClean="0"/>
              <a:t>Team Members </a:t>
            </a:r>
            <a:r>
              <a:rPr lang="en-US" baseline="0" dirty="0" smtClean="0"/>
              <a:t>have actually helped </a:t>
            </a:r>
            <a:r>
              <a:rPr lang="en-US" b="1" baseline="0" dirty="0" smtClean="0"/>
              <a:t>shape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	Other companies have made it better</a:t>
            </a:r>
            <a:endParaRPr lang="en-US" baseline="0" dirty="0" smtClean="0"/>
          </a:p>
          <a:p>
            <a:r>
              <a:rPr lang="en-US" baseline="0" dirty="0" smtClean="0"/>
              <a:t>Goal Setting</a:t>
            </a:r>
          </a:p>
          <a:p>
            <a:r>
              <a:rPr lang="en-US" baseline="0" dirty="0" smtClean="0"/>
              <a:t>	Many </a:t>
            </a:r>
            <a:r>
              <a:rPr lang="en-US" b="1" baseline="0" dirty="0" smtClean="0"/>
              <a:t>companies </a:t>
            </a:r>
            <a:r>
              <a:rPr lang="en-US" baseline="0" dirty="0" smtClean="0"/>
              <a:t>feed from the </a:t>
            </a:r>
            <a:r>
              <a:rPr lang="en-US" b="1" baseline="0" dirty="0" smtClean="0"/>
              <a:t>executive level down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We </a:t>
            </a:r>
            <a:r>
              <a:rPr lang="en-US" baseline="0" dirty="0" smtClean="0"/>
              <a:t>have the </a:t>
            </a:r>
            <a:r>
              <a:rPr lang="en-US" b="1" baseline="0" dirty="0" smtClean="0"/>
              <a:t>team members </a:t>
            </a:r>
            <a:r>
              <a:rPr lang="en-US" b="0" baseline="0" dirty="0" smtClean="0"/>
              <a:t>define goals for the company</a:t>
            </a:r>
            <a:endParaRPr lang="en-US" b="1" baseline="0" dirty="0" smtClean="0"/>
          </a:p>
          <a:p>
            <a:r>
              <a:rPr lang="en-US" baseline="0" dirty="0" smtClean="0"/>
              <a:t>	Shared with other companies and contributed to by other companies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is this open source?</a:t>
            </a:r>
          </a:p>
          <a:p>
            <a:r>
              <a:rPr lang="en-US" dirty="0" smtClean="0"/>
              <a:t>All</a:t>
            </a:r>
            <a:r>
              <a:rPr lang="en-US" baseline="0" dirty="0" smtClean="0"/>
              <a:t> of </a:t>
            </a:r>
            <a:r>
              <a:rPr lang="en-US" b="1" baseline="0" dirty="0" smtClean="0"/>
              <a:t>our company contributes to our HR processes</a:t>
            </a:r>
          </a:p>
          <a:p>
            <a:r>
              <a:rPr lang="en-US" baseline="0" dirty="0" smtClean="0"/>
              <a:t>All of our </a:t>
            </a:r>
            <a:r>
              <a:rPr lang="en-US" b="1" baseline="0" dirty="0" smtClean="0"/>
              <a:t>HR processes are shared and contributed </a:t>
            </a:r>
            <a:r>
              <a:rPr lang="en-US" baseline="0" dirty="0" smtClean="0"/>
              <a:t>to by others</a:t>
            </a:r>
          </a:p>
          <a:p>
            <a:r>
              <a:rPr lang="en-US" baseline="0" dirty="0" smtClean="0"/>
              <a:t>Only </a:t>
            </a:r>
            <a:r>
              <a:rPr lang="en-US" b="1" baseline="0" dirty="0" smtClean="0"/>
              <a:t>making</a:t>
            </a:r>
            <a:r>
              <a:rPr lang="en-US" baseline="0" dirty="0" smtClean="0"/>
              <a:t> them </a:t>
            </a:r>
            <a:r>
              <a:rPr lang="en-US" b="1" baseline="0" dirty="0" smtClean="0"/>
              <a:t>stronger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0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our newest</a:t>
            </a:r>
            <a:r>
              <a:rPr lang="en-US" baseline="0" dirty="0" smtClean="0"/>
              <a:t> hires </a:t>
            </a:r>
            <a:r>
              <a:rPr lang="en-US" baseline="0" dirty="0" smtClean="0">
                <a:sym typeface="Wingdings"/>
              </a:rPr>
              <a:t></a:t>
            </a:r>
          </a:p>
          <a:p>
            <a:endParaRPr lang="en-US" dirty="0" smtClean="0"/>
          </a:p>
          <a:p>
            <a:r>
              <a:rPr lang="en-US" b="1" dirty="0" smtClean="0"/>
              <a:t>Interview process</a:t>
            </a:r>
          </a:p>
          <a:p>
            <a:r>
              <a:rPr lang="en-US" dirty="0" smtClean="0"/>
              <a:t>	Anyone can</a:t>
            </a:r>
            <a:r>
              <a:rPr lang="en-US" baseline="0" dirty="0" smtClean="0"/>
              <a:t> </a:t>
            </a:r>
            <a:r>
              <a:rPr lang="en-US" b="1" baseline="0" dirty="0" smtClean="0"/>
              <a:t>sit in on an interview </a:t>
            </a:r>
            <a:r>
              <a:rPr lang="en-US" baseline="0" dirty="0" smtClean="0"/>
              <a:t>– engineer to CEO</a:t>
            </a:r>
          </a:p>
          <a:p>
            <a:r>
              <a:rPr lang="en-US" baseline="0" dirty="0" smtClean="0"/>
              <a:t>	see all the </a:t>
            </a:r>
            <a:r>
              <a:rPr lang="en-US" b="1" baseline="0" dirty="0" smtClean="0"/>
              <a:t>comments and feedback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shadow day </a:t>
            </a:r>
            <a:r>
              <a:rPr lang="en-US" baseline="0" dirty="0" smtClean="0"/>
              <a:t>– bait &amp; switch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single veto policy</a:t>
            </a:r>
          </a:p>
          <a:p>
            <a:endParaRPr lang="en-US" dirty="0" smtClean="0"/>
          </a:p>
          <a:p>
            <a:r>
              <a:rPr lang="en-US" b="1" baseline="0" dirty="0" smtClean="0"/>
              <a:t>jobs for family and friends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Even candidates where there isn’t a fit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Story about asking candidates how tour went and what we could do to make the interview better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0" baseline="0" dirty="0" smtClean="0"/>
              <a:t>Everyone contributes</a:t>
            </a:r>
          </a:p>
          <a:p>
            <a:r>
              <a:rPr lang="en-US" b="0" baseline="0" dirty="0" smtClean="0"/>
              <a:t>We always ask candidates how the interview went and for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15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transparent, open culture always asking how we could have done better</a:t>
            </a:r>
          </a:p>
          <a:p>
            <a:r>
              <a:rPr lang="en-US" baseline="0" dirty="0" smtClean="0"/>
              <a:t>A culture where whether your are a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day intern or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employee hired you feel and know that you do not need permission to contribute.</a:t>
            </a:r>
          </a:p>
          <a:p>
            <a:endParaRPr lang="en-US" dirty="0" smtClean="0"/>
          </a:p>
          <a:p>
            <a:r>
              <a:rPr lang="en-US" dirty="0" smtClean="0"/>
              <a:t>It creates</a:t>
            </a:r>
            <a:r>
              <a:rPr lang="en-US" baseline="0" dirty="0" smtClean="0"/>
              <a:t> a motivational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competitive environment</a:t>
            </a:r>
          </a:p>
          <a:p>
            <a:r>
              <a:rPr lang="en-US" baseline="0" dirty="0" smtClean="0"/>
              <a:t>Allows up to be a Stage 4&amp;5 company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Project Updates</a:t>
            </a:r>
          </a:p>
          <a:p>
            <a:r>
              <a:rPr lang="en-US" b="1" dirty="0" smtClean="0"/>
              <a:t>SPARC Spontaneous</a:t>
            </a:r>
          </a:p>
          <a:p>
            <a:r>
              <a:rPr lang="en-US" b="1" dirty="0" err="1" smtClean="0"/>
              <a:t>Sparc</a:t>
            </a:r>
            <a:r>
              <a:rPr lang="en-US" b="1" dirty="0" smtClean="0"/>
              <a:t> showcase</a:t>
            </a:r>
          </a:p>
          <a:p>
            <a:r>
              <a:rPr lang="en-US" b="1" baseline="0" dirty="0" smtClean="0"/>
              <a:t>Project Brainstorming</a:t>
            </a:r>
            <a:endParaRPr lang="en-US" dirty="0" smtClean="0"/>
          </a:p>
          <a:p>
            <a:r>
              <a:rPr lang="en-US" b="1" dirty="0" smtClean="0"/>
              <a:t>Clients in the building and people</a:t>
            </a:r>
            <a:endParaRPr lang="en-US" dirty="0" smtClean="0"/>
          </a:p>
          <a:p>
            <a:r>
              <a:rPr lang="en-US" b="1" dirty="0" smtClean="0"/>
              <a:t>Table Time</a:t>
            </a:r>
          </a:p>
          <a:p>
            <a:endParaRPr lang="en-US" b="1" dirty="0" smtClean="0"/>
          </a:p>
          <a:p>
            <a:r>
              <a:rPr lang="en-US" b="0" dirty="0" smtClean="0"/>
              <a:t>So</a:t>
            </a:r>
            <a:r>
              <a:rPr lang="en-US" b="0" baseline="0" dirty="0" smtClean="0"/>
              <a:t> how is this open source?</a:t>
            </a:r>
          </a:p>
          <a:p>
            <a:r>
              <a:rPr lang="en-US" b="0" baseline="0" dirty="0" smtClean="0"/>
              <a:t>Always looking to share what we have…always looking for others to contribute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5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baseline="0" dirty="0" smtClean="0"/>
              <a:t>So I challenged you early on to open source everything you can</a:t>
            </a:r>
          </a:p>
          <a:p>
            <a:r>
              <a:rPr lang="en-US" b="0" baseline="0" dirty="0" smtClean="0"/>
              <a:t>Gave you the promise of </a:t>
            </a:r>
          </a:p>
          <a:p>
            <a:r>
              <a:rPr lang="en-US" b="0" baseline="0" dirty="0" smtClean="0"/>
              <a:t>	an engaged, excited and more innovative workforce</a:t>
            </a:r>
          </a:p>
          <a:p>
            <a:r>
              <a:rPr lang="en-US" b="0" baseline="0" dirty="0" smtClean="0"/>
              <a:t>	understanding your business better</a:t>
            </a:r>
          </a:p>
          <a:p>
            <a:r>
              <a:rPr lang="en-US" b="0" baseline="0" dirty="0" smtClean="0"/>
              <a:t>	competitors becoming your collaborators</a:t>
            </a:r>
          </a:p>
          <a:p>
            <a:r>
              <a:rPr lang="en-US" b="0" baseline="0" dirty="0" smtClean="0"/>
              <a:t>Gave you 5 easy steps to get there</a:t>
            </a:r>
          </a:p>
          <a:p>
            <a:r>
              <a:rPr lang="en-US" b="0" baseline="0" dirty="0" smtClean="0"/>
              <a:t>Gave you some insight into why we at SPARC open source</a:t>
            </a:r>
          </a:p>
          <a:p>
            <a:r>
              <a:rPr lang="en-US" b="0" baseline="0" dirty="0" smtClean="0"/>
              <a:t>And even gave you some concrete examples of things SPARC open sources</a:t>
            </a:r>
          </a:p>
          <a:p>
            <a:r>
              <a:rPr lang="en-US" b="0" baseline="0" dirty="0" smtClean="0"/>
              <a:t>And so I’ll reiterate my challenge</a:t>
            </a:r>
          </a:p>
          <a:p>
            <a:r>
              <a:rPr lang="en-US" b="0" baseline="0" dirty="0" smtClean="0"/>
              <a:t>And ask you to ask yourself, why don’t we open source our entire company?</a:t>
            </a:r>
          </a:p>
          <a:p>
            <a:endParaRPr lang="en-US" baseline="0" dirty="0" smtClean="0"/>
          </a:p>
          <a:p>
            <a:r>
              <a:rPr lang="en-US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7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 and btw…as</a:t>
            </a:r>
            <a:r>
              <a:rPr lang="en-US" baseline="0" dirty="0" smtClean="0"/>
              <a:t> I have said SPARC, is embraces the open source model </a:t>
            </a:r>
          </a:p>
          <a:p>
            <a:r>
              <a:rPr lang="en-US" baseline="0" dirty="0" smtClean="0"/>
              <a:t>and in that spirit we have open sourced this entire presentation which you can find at the above 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free to you to take and use as needed and improve as you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only ask that if you do please drop me a line and let me know…I’d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I’ve taken up enough of your time and want to thank you for being a part of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have questions I’ll be around, please come find me and we can chat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company I work for </a:t>
            </a:r>
            <a:r>
              <a:rPr lang="en-US" sz="1200" b="1" dirty="0" smtClean="0"/>
              <a:t>fully embraces my passions</a:t>
            </a:r>
          </a:p>
          <a:p>
            <a:endParaRPr lang="en-US" sz="1200" dirty="0" smtClean="0"/>
          </a:p>
          <a:p>
            <a:r>
              <a:rPr lang="en-US" sz="1200" dirty="0" smtClean="0"/>
              <a:t>At</a:t>
            </a:r>
            <a:r>
              <a:rPr lang="en-US" sz="1200" baseline="0" dirty="0" smtClean="0"/>
              <a:t> SPARC we believe </a:t>
            </a:r>
            <a:r>
              <a:rPr lang="en-US" sz="1200" b="1" baseline="0" dirty="0" smtClean="0"/>
              <a:t>we engage people through better information</a:t>
            </a: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have a</a:t>
            </a:r>
            <a:r>
              <a:rPr lang="en-US" sz="1200" baseline="0" dirty="0" smtClean="0"/>
              <a:t> really good work environment and we’ll be talking about that more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Very honored to have been voted the best place to work in SC for both small and medium size companies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Decent size shop and we’ve grown a lot and are still seeing fantastic growth</a:t>
            </a:r>
            <a:endParaRPr lang="en-US" sz="1200" dirty="0" smtClean="0"/>
          </a:p>
          <a:p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And oh yea…</a:t>
            </a:r>
            <a:r>
              <a:rPr lang="en-US" sz="1200" b="1" baseline="0" dirty="0" smtClean="0"/>
              <a:t>we write software</a:t>
            </a:r>
            <a:r>
              <a:rPr lang="en-US" sz="1200" baseline="0" dirty="0" smtClean="0"/>
              <a:t>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ym typeface="Wingdings"/>
              </a:rPr>
              <a:t>Whether it be for </a:t>
            </a:r>
            <a:r>
              <a:rPr lang="en-US" sz="1200" dirty="0" smtClean="0"/>
              <a:t>Enterprise, Cloud, Web, Mobile, Cyber, Analytics, Culture, Engagement, Green Energy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1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 smtClean="0"/>
              <a:t>And I want you to walk away from this experience thinking </a:t>
            </a:r>
            <a:r>
              <a:rPr lang="en-US" sz="1200" b="0" baseline="0" dirty="0" smtClean="0"/>
              <a:t>of</a:t>
            </a:r>
            <a:r>
              <a:rPr lang="en-US" sz="1200" b="1" baseline="0" dirty="0" smtClean="0"/>
              <a:t> how and what it means to Open Source everything</a:t>
            </a:r>
          </a:p>
          <a:p>
            <a:r>
              <a:rPr lang="en-US" sz="1200" b="1" baseline="0" dirty="0" smtClean="0"/>
              <a:t>Not just use open source software </a:t>
            </a:r>
            <a:r>
              <a:rPr lang="en-US" sz="1200" baseline="0" dirty="0" smtClean="0"/>
              <a:t>or contribute to it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I challenge businesses to </a:t>
            </a:r>
            <a:r>
              <a:rPr lang="en-US" sz="1200" b="1" baseline="0" dirty="0" smtClean="0"/>
              <a:t>open source </a:t>
            </a:r>
            <a:r>
              <a:rPr lang="en-US" sz="1200" baseline="0" dirty="0" smtClean="0"/>
              <a:t>entire departments, processes, the things they considered </a:t>
            </a:r>
            <a:r>
              <a:rPr lang="en-US" sz="1200" b="1" baseline="0" dirty="0" smtClean="0"/>
              <a:t>company secrets</a:t>
            </a:r>
            <a:endParaRPr lang="en-US" sz="1200" baseline="0" dirty="0" smtClean="0"/>
          </a:p>
          <a:p>
            <a:r>
              <a:rPr lang="en-US" sz="1200" baseline="0" dirty="0" smtClean="0"/>
              <a:t>Open source their entire organization…</a:t>
            </a:r>
            <a:r>
              <a:rPr lang="en-US" sz="1200" b="1" baseline="0" dirty="0" smtClean="0"/>
              <a:t>change their mindset</a:t>
            </a:r>
          </a:p>
          <a:p>
            <a:endParaRPr lang="en-US" sz="1200" b="1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baseline="0" dirty="0" smtClean="0"/>
              <a:t>Open source </a:t>
            </a:r>
            <a:r>
              <a:rPr lang="en-US" sz="1200" baseline="0" dirty="0" smtClean="0"/>
              <a:t>can be and</a:t>
            </a:r>
            <a:r>
              <a:rPr lang="en-US" sz="1200" b="1" baseline="0" dirty="0" smtClean="0"/>
              <a:t> is about more than just software</a:t>
            </a:r>
            <a:r>
              <a:rPr lang="en-US" sz="1200" b="0" baseline="0" dirty="0" smtClean="0"/>
              <a:t>…</a:t>
            </a:r>
            <a:r>
              <a:rPr lang="en-US" sz="1200" b="1" baseline="0" dirty="0" smtClean="0"/>
              <a:t>it’s a philosophy</a:t>
            </a:r>
            <a:r>
              <a:rPr lang="en-US" sz="1200" b="0" baseline="0" dirty="0" smtClean="0"/>
              <a:t>…</a:t>
            </a:r>
            <a:r>
              <a:rPr lang="en-US" sz="1200" baseline="0" dirty="0" smtClean="0"/>
              <a:t>take it on as </a:t>
            </a:r>
            <a:r>
              <a:rPr lang="en-US" sz="1200" b="1" baseline="0" dirty="0" smtClean="0"/>
              <a:t>a way of life</a:t>
            </a:r>
          </a:p>
          <a:p>
            <a:r>
              <a:rPr lang="en-US" sz="1200" b="0" baseline="0" dirty="0" smtClean="0"/>
              <a:t>It’s been </a:t>
            </a:r>
            <a:r>
              <a:rPr lang="en-US" sz="1200" b="1" baseline="0" dirty="0" smtClean="0"/>
              <a:t>around for since before software </a:t>
            </a:r>
            <a:r>
              <a:rPr lang="en-US" sz="1200" b="0" baseline="0" dirty="0" smtClean="0"/>
              <a:t>actually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Define </a:t>
            </a:r>
            <a:r>
              <a:rPr lang="en-US" sz="1200" b="1" baseline="0" dirty="0" smtClean="0"/>
              <a:t>open source </a:t>
            </a:r>
          </a:p>
          <a:p>
            <a:endParaRPr lang="en-US" sz="1200" b="1" baseline="0" dirty="0" smtClean="0"/>
          </a:p>
          <a:p>
            <a:r>
              <a:rPr lang="en-US" sz="1200" b="0" baseline="0" dirty="0" smtClean="0"/>
              <a:t>Talk about </a:t>
            </a:r>
            <a:r>
              <a:rPr lang="en-US" sz="1200" b="1" baseline="0" dirty="0" smtClean="0"/>
              <a:t>vested interest </a:t>
            </a:r>
            <a:r>
              <a:rPr lang="en-US" sz="1200" b="0" baseline="0" dirty="0" smtClean="0"/>
              <a:t>and </a:t>
            </a:r>
            <a:r>
              <a:rPr lang="en-US" sz="1200" b="1" baseline="0" dirty="0" smtClean="0"/>
              <a:t>sense of ownership </a:t>
            </a:r>
            <a:r>
              <a:rPr lang="en-US" sz="1200" b="0" baseline="0" dirty="0" smtClean="0"/>
              <a:t>and </a:t>
            </a:r>
            <a:r>
              <a:rPr lang="en-US" sz="1200" b="1" baseline="0" dirty="0" smtClean="0"/>
              <a:t>sense of contribution</a:t>
            </a:r>
            <a:endParaRPr lang="en-US" sz="1200" b="1" baseline="0" dirty="0" smtClean="0"/>
          </a:p>
          <a:p>
            <a:endParaRPr lang="en-US" sz="1200" b="1" baseline="0" dirty="0" smtClean="0"/>
          </a:p>
          <a:p>
            <a:r>
              <a:rPr lang="en-US" sz="1200" b="1" baseline="0" dirty="0" smtClean="0"/>
              <a:t>Engaged</a:t>
            </a:r>
            <a:r>
              <a:rPr lang="en-US" sz="1200" b="1" baseline="0" dirty="0" smtClean="0"/>
              <a:t>, excited and innovate workforce</a:t>
            </a:r>
          </a:p>
          <a:p>
            <a:r>
              <a:rPr lang="en-US" sz="1200" b="1" baseline="0" dirty="0" smtClean="0"/>
              <a:t>You’ll better understand your business and processes</a:t>
            </a:r>
          </a:p>
          <a:p>
            <a:r>
              <a:rPr lang="en-US" sz="1200" b="1" baseline="0" dirty="0" smtClean="0"/>
              <a:t>Your competitors will become your collaborators</a:t>
            </a:r>
          </a:p>
          <a:p>
            <a:r>
              <a:rPr lang="en-US" sz="1200" b="1" baseline="0" dirty="0" smtClean="0"/>
              <a:t>And It’s all basically for free</a:t>
            </a:r>
          </a:p>
          <a:p>
            <a:endParaRPr lang="en-US" sz="1200" b="1" baseline="0" dirty="0" smtClean="0"/>
          </a:p>
          <a:p>
            <a:r>
              <a:rPr lang="en-US" sz="1200" b="1" baseline="0" dirty="0" smtClean="0"/>
              <a:t>Not sure how to even start</a:t>
            </a:r>
          </a:p>
          <a:p>
            <a:r>
              <a:rPr lang="en-US" sz="1200" b="1" baseline="0" dirty="0" smtClean="0"/>
              <a:t>5 easy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0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So, step one is to </a:t>
            </a:r>
            <a:r>
              <a:rPr lang="en-US" sz="2400" b="1" dirty="0" smtClean="0"/>
              <a:t>use </a:t>
            </a:r>
            <a:r>
              <a:rPr lang="en-US" sz="2400" baseline="0" dirty="0" smtClean="0"/>
              <a:t>open source</a:t>
            </a:r>
          </a:p>
          <a:p>
            <a:r>
              <a:rPr lang="en-US" sz="2400" b="1" dirty="0" smtClean="0"/>
              <a:t>Allow</a:t>
            </a:r>
            <a:r>
              <a:rPr lang="en-US" sz="2400" b="1" baseline="0" dirty="0" smtClean="0"/>
              <a:t> it, get used it, learn about it</a:t>
            </a:r>
          </a:p>
          <a:p>
            <a:r>
              <a:rPr lang="en-US" sz="2400" b="1" baseline="0" dirty="0" smtClean="0"/>
              <a:t>Find projects</a:t>
            </a:r>
            <a:r>
              <a:rPr lang="en-US" sz="2400" baseline="0" dirty="0" smtClean="0"/>
              <a:t> you have today that </a:t>
            </a:r>
            <a:r>
              <a:rPr lang="en-US" sz="2400" b="1" baseline="0" dirty="0" smtClean="0"/>
              <a:t>can leverage open source software</a:t>
            </a:r>
          </a:p>
          <a:p>
            <a:r>
              <a:rPr lang="en-US" sz="2400" baseline="0" dirty="0" smtClean="0"/>
              <a:t>Maybe that’s </a:t>
            </a:r>
            <a:r>
              <a:rPr lang="en-US" sz="2400" b="1" baseline="0" dirty="0" smtClean="0"/>
              <a:t>a lower risk project </a:t>
            </a:r>
            <a:r>
              <a:rPr lang="en-US" sz="2400" baseline="0" dirty="0" smtClean="0"/>
              <a:t>to use as your comfort builds</a:t>
            </a:r>
          </a:p>
          <a:p>
            <a:r>
              <a:rPr lang="en-US" sz="2400" baseline="0" dirty="0" smtClean="0"/>
              <a:t>Maybe that’s an </a:t>
            </a:r>
            <a:r>
              <a:rPr lang="en-US" sz="2400" b="1" baseline="0" dirty="0" smtClean="0"/>
              <a:t>internal or R&amp;D effort</a:t>
            </a:r>
          </a:p>
          <a:p>
            <a:r>
              <a:rPr lang="en-US" sz="2400" baseline="0" dirty="0" smtClean="0"/>
              <a:t>But bring open source software inside your walls so you can understand the model and take that first step.</a:t>
            </a:r>
          </a:p>
          <a:p>
            <a:r>
              <a:rPr lang="en-US" sz="2400" b="1" baseline="0" dirty="0" smtClean="0"/>
              <a:t>We use open source</a:t>
            </a:r>
          </a:p>
          <a:p>
            <a:endParaRPr lang="en-US" sz="24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contribute </a:t>
            </a:r>
            <a:r>
              <a:rPr lang="en-US" sz="2400" baseline="0" dirty="0" smtClean="0"/>
              <a:t>back to the projects you are using</a:t>
            </a:r>
          </a:p>
          <a:p>
            <a:r>
              <a:rPr lang="en-US" sz="2400" b="1" baseline="0" dirty="0" smtClean="0"/>
              <a:t>often overlooked piece</a:t>
            </a:r>
          </a:p>
          <a:p>
            <a:r>
              <a:rPr lang="en-US" sz="2400" b="1" baseline="0" dirty="0" smtClean="0"/>
              <a:t>Community</a:t>
            </a:r>
          </a:p>
          <a:p>
            <a:r>
              <a:rPr lang="en-US" sz="2400" b="1" baseline="0" dirty="0" smtClean="0"/>
              <a:t>Learn the benefits by seeing them work for someone else</a:t>
            </a:r>
            <a:endParaRPr lang="en-US" sz="2400" baseline="0" dirty="0" smtClean="0"/>
          </a:p>
          <a:p>
            <a:endParaRPr lang="en-US" sz="2400" baseline="0" dirty="0" smtClean="0"/>
          </a:p>
          <a:p>
            <a:r>
              <a:rPr lang="en-US" sz="2400" b="1" baseline="0" dirty="0" smtClean="0"/>
              <a:t>Share/make it better</a:t>
            </a:r>
          </a:p>
          <a:p>
            <a:endParaRPr lang="en-US" sz="2400" baseline="0" dirty="0" smtClean="0"/>
          </a:p>
          <a:p>
            <a:r>
              <a:rPr lang="en-US" sz="2400" b="1" baseline="0" dirty="0" err="1" smtClean="0"/>
              <a:t>Dev</a:t>
            </a:r>
            <a:r>
              <a:rPr lang="en-US" sz="2400" b="1" baseline="0" dirty="0" smtClean="0"/>
              <a:t> download open source and not contribute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Take that next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in-house </a:t>
            </a:r>
            <a:r>
              <a:rPr lang="en-US" sz="2400" baseline="0" dirty="0" smtClean="0"/>
              <a:t>open source solution.</a:t>
            </a:r>
          </a:p>
          <a:p>
            <a:r>
              <a:rPr lang="en-US" sz="2400" baseline="0" dirty="0" smtClean="0"/>
              <a:t>Open source your own project from the </a:t>
            </a:r>
            <a:r>
              <a:rPr lang="en-US" sz="2400" b="1" baseline="0" dirty="0" smtClean="0"/>
              <a:t>ground up</a:t>
            </a:r>
          </a:p>
          <a:p>
            <a:r>
              <a:rPr lang="en-US" sz="2400" b="1" baseline="0" dirty="0" smtClean="0"/>
              <a:t>Use </a:t>
            </a:r>
            <a:r>
              <a:rPr lang="en-US" sz="2400" b="1" baseline="0" dirty="0" err="1" smtClean="0"/>
              <a:t>github</a:t>
            </a:r>
            <a:r>
              <a:rPr lang="en-US" sz="2400" b="1" baseline="0" dirty="0" smtClean="0"/>
              <a:t>, </a:t>
            </a:r>
            <a:r>
              <a:rPr lang="en-US" sz="2400" b="1" baseline="0" dirty="0" err="1" smtClean="0"/>
              <a:t>bitbucket</a:t>
            </a:r>
            <a:r>
              <a:rPr lang="en-US" sz="2400" b="1" baseline="0" dirty="0" smtClean="0"/>
              <a:t> or similar</a:t>
            </a:r>
            <a:endParaRPr lang="en-US" sz="2400" dirty="0" smtClean="0"/>
          </a:p>
          <a:p>
            <a:r>
              <a:rPr lang="en-US" sz="2400" dirty="0" smtClean="0"/>
              <a:t>Creat</a:t>
            </a:r>
            <a:r>
              <a:rPr lang="en-US" sz="2400" baseline="0" dirty="0" smtClean="0"/>
              <a:t>e the support for your engineers to contribute to each others projects</a:t>
            </a:r>
            <a:endParaRPr lang="en-US" sz="2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Set </a:t>
            </a:r>
            <a:r>
              <a:rPr lang="en-US" sz="2400" b="1" dirty="0" smtClean="0"/>
              <a:t>boundaries</a:t>
            </a: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aseline="0" dirty="0" smtClean="0"/>
              <a:t>I’m speaking to the </a:t>
            </a:r>
            <a:r>
              <a:rPr lang="en-US" sz="2400" b="1" baseline="0" dirty="0" smtClean="0"/>
              <a:t>IT leaders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managers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executives</a:t>
            </a:r>
          </a:p>
          <a:p>
            <a:r>
              <a:rPr lang="en-US" sz="2400" b="1" baseline="0" dirty="0" smtClean="0"/>
              <a:t>Build the platform for cultural acceptance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 smtClean="0"/>
              <a:t>Peers, leadership, executives, company</a:t>
            </a:r>
          </a:p>
          <a:p>
            <a:r>
              <a:rPr lang="en-US" sz="2400" b="1" baseline="0" dirty="0" smtClean="0"/>
              <a:t>clout and bragging rights</a:t>
            </a:r>
          </a:p>
          <a:p>
            <a:r>
              <a:rPr lang="en-US" sz="2400" b="1" baseline="0" dirty="0" smtClean="0"/>
              <a:t>Waterfall </a:t>
            </a:r>
            <a:r>
              <a:rPr lang="en-US" sz="2400" b="1" baseline="0" dirty="0" err="1" smtClean="0"/>
              <a:t>vs</a:t>
            </a:r>
            <a:r>
              <a:rPr lang="en-US" sz="2400" b="1" baseline="0" dirty="0" smtClean="0"/>
              <a:t>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</a:t>
            </a:r>
            <a:r>
              <a:rPr lang="en-US" baseline="0" dirty="0" smtClean="0"/>
              <a:t> seem the hardest but it’s the easiest step</a:t>
            </a:r>
          </a:p>
          <a:p>
            <a:r>
              <a:rPr lang="en-US" baseline="0" dirty="0" smtClean="0"/>
              <a:t>You now understand open source</a:t>
            </a:r>
          </a:p>
          <a:p>
            <a:r>
              <a:rPr lang="en-US" baseline="0" dirty="0" smtClean="0"/>
              <a:t>Have learned a lot</a:t>
            </a:r>
          </a:p>
          <a:p>
            <a:r>
              <a:rPr lang="en-US" baseline="0" dirty="0" smtClean="0"/>
              <a:t>Don’t stop now</a:t>
            </a:r>
          </a:p>
          <a:p>
            <a:r>
              <a:rPr lang="en-US" baseline="0" dirty="0" smtClean="0"/>
              <a:t>Take it to that next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6400" y="2562956"/>
            <a:ext cx="678180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248677"/>
            <a:ext cx="640080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35469"/>
            <a:ext cx="3209708" cy="721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040"/>
            <a:ext cx="8229600" cy="49911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2887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80" y="2402540"/>
            <a:ext cx="821352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73280" y="3409093"/>
            <a:ext cx="821352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3246263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222047" y="6330417"/>
            <a:ext cx="547812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#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OpenSource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@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UofSC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@</a:t>
            </a:r>
            <a:r>
              <a:rPr lang="en-US" sz="1600" b="0" dirty="0" err="1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IT_oLogy</a:t>
            </a:r>
            <a:r>
              <a:rPr lang="en-US" sz="1600" b="0" dirty="0" smtClean="0">
                <a:solidFill>
                  <a:schemeClr val="bg1">
                    <a:lumMod val="50000"/>
                  </a:schemeClr>
                </a:solidFill>
                <a:latin typeface="+mn-lt"/>
                <a:cs typeface="Arial"/>
              </a:rPr>
              <a:t> </a:t>
            </a:r>
            <a:r>
              <a:rPr lang="en-US" sz="1600" b="0" baseline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@</a:t>
            </a:r>
            <a:r>
              <a:rPr lang="en-US" sz="1600" b="0" baseline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SPARCedge</a:t>
            </a:r>
            <a:endParaRPr lang="en-US" sz="1600" b="0" dirty="0">
              <a:solidFill>
                <a:schemeClr val="bg1">
                  <a:lumMod val="50000"/>
                </a:schemeClr>
              </a:solidFill>
              <a:latin typeface="Gill Sans MT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2" r:id="rId4"/>
    <p:sldLayoutId id="2147483651" r:id="rId5"/>
    <p:sldLayoutId id="214748365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Relationship Id="rId9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jpeg"/><Relationship Id="rId12" Type="http://schemas.openxmlformats.org/officeDocument/2006/relationships/image" Target="../media/image49.png"/><Relationship Id="rId13" Type="http://schemas.openxmlformats.org/officeDocument/2006/relationships/image" Target="../media/image50.png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8.jpeg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b.williams@sparcedge.com" TargetMode="External"/><Relationship Id="rId4" Type="http://schemas.openxmlformats.org/officeDocument/2006/relationships/hyperlink" Target="mailto:tours@sparcedge.com" TargetMode="External"/><Relationship Id="rId5" Type="http://schemas.openxmlformats.org/officeDocument/2006/relationships/hyperlink" Target="http://www.sparcedge.com/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53.jpg"/><Relationship Id="rId5" Type="http://schemas.openxmlformats.org/officeDocument/2006/relationships/image" Target="../media/image54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sparcedg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hyperlink" Target="mailto:bob.williams@sparcedge.com" TargetMode="External"/><Relationship Id="rId6" Type="http://schemas.openxmlformats.org/officeDocument/2006/relationships/hyperlink" Target="mailto:tours@sparcedge.com" TargetMode="External"/><Relationship Id="rId7" Type="http://schemas.openxmlformats.org/officeDocument/2006/relationships/hyperlink" Target="http://www.sparcedge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jpe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2065" y="2759638"/>
            <a:ext cx="6781800" cy="1224193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sz="2800" dirty="0" smtClean="0">
                <a:solidFill>
                  <a:srgbClr val="BC6210"/>
                </a:solidFill>
              </a:rPr>
              <a:t>Open Sourcing From Within Your Company,</a:t>
            </a:r>
            <a:br>
              <a:rPr lang="en-US" sz="2800" dirty="0" smtClean="0">
                <a:solidFill>
                  <a:srgbClr val="BC6210"/>
                </a:solidFill>
              </a:rPr>
            </a:br>
            <a:r>
              <a:rPr lang="en-US" sz="2800" dirty="0" smtClean="0">
                <a:solidFill>
                  <a:srgbClr val="BC6210"/>
                </a:solidFill>
              </a:rPr>
              <a:t>For Your Company</a:t>
            </a:r>
            <a:endParaRPr lang="en-US" sz="2800" dirty="0">
              <a:solidFill>
                <a:srgbClr val="BC621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6810" y="2620682"/>
            <a:ext cx="7306851" cy="362534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University of South Carolina, Tuesday, June 12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97221" y="3883248"/>
            <a:ext cx="6400800" cy="3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Bob Williams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3073" y="6598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436" y="42244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560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So Why Does </a:t>
            </a:r>
          </a:p>
          <a:p>
            <a:pPr marL="0" indent="0" algn="ctr">
              <a:buNone/>
            </a:pPr>
            <a:r>
              <a:rPr lang="en-US" sz="8000" dirty="0" smtClean="0"/>
              <a:t>SPARC</a:t>
            </a:r>
          </a:p>
          <a:p>
            <a:pPr marL="0" indent="0" algn="ctr">
              <a:buNone/>
            </a:pPr>
            <a:r>
              <a:rPr lang="en-US" sz="8000" dirty="0" smtClean="0">
                <a:solidFill>
                  <a:srgbClr val="A0441D"/>
                </a:solidFill>
              </a:rPr>
              <a:t>Open Source?</a:t>
            </a:r>
            <a:endParaRPr lang="en-US" sz="80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6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84807"/>
                </a:solidFill>
              </a:rPr>
              <a:t>SPARC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984807"/>
                </a:solidFill>
              </a:rPr>
              <a:t>Open Source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4" name="Content Placeholder 23" descr="collage block 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370" r="-3370"/>
          <a:stretch>
            <a:fillRect/>
          </a:stretch>
        </p:blipFill>
        <p:spPr>
          <a:xfrm>
            <a:off x="95421" y="1254381"/>
            <a:ext cx="9048579" cy="4976370"/>
          </a:xfrm>
        </p:spPr>
      </p:pic>
    </p:spTree>
    <p:extLst>
      <p:ext uri="{BB962C8B-B14F-4D97-AF65-F5344CB8AC3E}">
        <p14:creationId xmlns:p14="http://schemas.microsoft.com/office/powerpoint/2010/main" val="341331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576654" y="1763398"/>
            <a:ext cx="3223518" cy="2157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5354877" y="1400360"/>
            <a:ext cx="3060166" cy="22951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89" y="3873402"/>
            <a:ext cx="1723101" cy="2297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488486" y="4003161"/>
            <a:ext cx="3009153" cy="2007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48" y="1575014"/>
            <a:ext cx="2676108" cy="2007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4031954" y="3848395"/>
            <a:ext cx="2676108" cy="2007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4" t="10753" r="27068"/>
          <a:stretch/>
        </p:blipFill>
        <p:spPr>
          <a:xfrm>
            <a:off x="2928901" y="3170831"/>
            <a:ext cx="1628158" cy="22476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847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5907">
            <a:off x="1170016" y="1388515"/>
            <a:ext cx="4311714" cy="2614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Hackathons</a:t>
            </a:r>
            <a:endParaRPr lang="en-US" dirty="0"/>
          </a:p>
        </p:txBody>
      </p:sp>
      <p:pic>
        <p:nvPicPr>
          <p:cNvPr id="4" name="Picture 3" descr="hackathon_singl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96" y="1132128"/>
            <a:ext cx="1841004" cy="2518057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575326" y="3884891"/>
            <a:ext cx="3942178" cy="2390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0851">
            <a:off x="4783924" y="3697952"/>
            <a:ext cx="3571545" cy="23908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723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University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5040"/>
            <a:ext cx="8229600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718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Ventures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83" y="1135040"/>
            <a:ext cx="669523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6198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 smtClean="0">
                <a:solidFill>
                  <a:srgbClr val="984807"/>
                </a:solidFill>
              </a:rPr>
              <a:t>Software</a:t>
            </a:r>
            <a:endParaRPr lang="en-US" dirty="0">
              <a:solidFill>
                <a:srgbClr val="984807"/>
              </a:solidFill>
            </a:endParaRPr>
          </a:p>
        </p:txBody>
      </p:sp>
      <p:pic>
        <p:nvPicPr>
          <p:cNvPr id="4" name="Picture 3" descr="sparcIQ-light-300dp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8" y="1511772"/>
            <a:ext cx="5289923" cy="1883843"/>
          </a:xfrm>
          <a:prstGeom prst="rect">
            <a:avLst/>
          </a:prstGeom>
        </p:spPr>
      </p:pic>
      <p:pic>
        <p:nvPicPr>
          <p:cNvPr id="6" name="Picture 5" descr="knappsac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45" y="4049059"/>
            <a:ext cx="5516855" cy="15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0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3108597"/>
            <a:ext cx="3077705" cy="846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458" y="3162261"/>
            <a:ext cx="2389247" cy="646331"/>
          </a:xfrm>
          <a:prstGeom prst="rect">
            <a:avLst/>
          </a:prstGeom>
          <a:noFill/>
          <a:effectLst>
            <a:outerShdw blurRad="50800" dist="38100" dir="2100000">
              <a:srgbClr val="000000">
                <a:alpha val="94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i="1" dirty="0" smtClean="0">
                <a:solidFill>
                  <a:schemeClr val="bg1">
                    <a:lumMod val="95000"/>
                  </a:schemeClr>
                </a:solidFill>
              </a:rPr>
              <a:t>and more…</a:t>
            </a:r>
            <a:endParaRPr lang="en-US" sz="3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2" name="Picture 11" descr="attachmen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777" y="4290811"/>
            <a:ext cx="3086100" cy="762000"/>
          </a:xfrm>
          <a:prstGeom prst="rect">
            <a:avLst/>
          </a:prstGeom>
        </p:spPr>
      </p:pic>
      <p:pic>
        <p:nvPicPr>
          <p:cNvPr id="13" name="Picture 12" descr="Screen shot 2012-05-17 at 10.50.05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040" y="5649066"/>
            <a:ext cx="2271966" cy="661834"/>
          </a:xfrm>
          <a:prstGeom prst="rect">
            <a:avLst/>
          </a:prstGeom>
        </p:spPr>
      </p:pic>
      <p:pic>
        <p:nvPicPr>
          <p:cNvPr id="15" name="Picture 14" descr="Screen shot 2012-05-17 at 10.51.37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093" y="2385032"/>
            <a:ext cx="2598304" cy="491571"/>
          </a:xfrm>
          <a:prstGeom prst="rect">
            <a:avLst/>
          </a:prstGeom>
        </p:spPr>
      </p:pic>
      <p:pic>
        <p:nvPicPr>
          <p:cNvPr id="16" name="Picture 15" descr="Screen shot 2012-05-17 at 10.53.18 A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72" y="1027238"/>
            <a:ext cx="3839318" cy="565543"/>
          </a:xfrm>
          <a:prstGeom prst="rect">
            <a:avLst/>
          </a:prstGeom>
        </p:spPr>
      </p:pic>
      <p:pic>
        <p:nvPicPr>
          <p:cNvPr id="17" name="Picture 16" descr="687474703a2f2f692e696d6775722e636f6d2f53327267722e706e6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0685" y="1134331"/>
            <a:ext cx="3300245" cy="76336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796595" y="5362630"/>
            <a:ext cx="1748234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node-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hashring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65818" y="3218854"/>
            <a:ext cx="1803356" cy="617353"/>
            <a:chOff x="5673729" y="2768699"/>
            <a:chExt cx="1803356" cy="617353"/>
          </a:xfrm>
        </p:grpSpPr>
        <p:sp>
          <p:nvSpPr>
            <p:cNvPr id="21" name="Rectangle 20"/>
            <p:cNvSpPr/>
            <p:nvPr/>
          </p:nvSpPr>
          <p:spPr>
            <a:xfrm>
              <a:off x="5673729" y="2768699"/>
              <a:ext cx="1803356" cy="6173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0000" dist="10287" dir="342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libri"/>
                  <a:cs typeface="Calibri"/>
                </a:rPr>
                <a:t>    connect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endParaRPr>
            </a:p>
          </p:txBody>
        </p:sp>
        <p:pic>
          <p:nvPicPr>
            <p:cNvPr id="22" name="Picture 21" descr="png.png"/>
            <p:cNvPicPr>
              <a:picLocks noChangeAspect="1"/>
            </p:cNvPicPr>
            <p:nvPr/>
          </p:nvPicPr>
          <p:blipFill>
            <a:blip r:embed="rId8"/>
            <a:srcRect r="73489"/>
            <a:stretch>
              <a:fillRect/>
            </a:stretch>
          </p:blipFill>
          <p:spPr>
            <a:xfrm>
              <a:off x="5971006" y="2897320"/>
              <a:ext cx="271069" cy="384803"/>
            </a:xfrm>
            <a:prstGeom prst="rect">
              <a:avLst/>
            </a:prstGeom>
          </p:spPr>
        </p:pic>
      </p:grpSp>
      <p:pic>
        <p:nvPicPr>
          <p:cNvPr id="24" name="Picture 23" descr="akka-logo-159h1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1793" y="4267583"/>
            <a:ext cx="1317351" cy="103361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81272" y="5499868"/>
            <a:ext cx="2630521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      node-http-signature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8" name="Picture 27" descr="Joyent-logo.png"/>
          <p:cNvPicPr>
            <a:picLocks noChangeAspect="1"/>
          </p:cNvPicPr>
          <p:nvPr/>
        </p:nvPicPr>
        <p:blipFill>
          <a:blip r:embed="rId10"/>
          <a:srcRect r="77212"/>
          <a:stretch>
            <a:fillRect/>
          </a:stretch>
        </p:blipFill>
        <p:spPr>
          <a:xfrm>
            <a:off x="454272" y="5671307"/>
            <a:ext cx="336701" cy="401193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/>
          <a:lstStyle/>
          <a:p>
            <a:r>
              <a:rPr lang="en-US" dirty="0" smtClean="0"/>
              <a:t>SPARC Uses </a:t>
            </a:r>
            <a:r>
              <a:rPr lang="en-US" dirty="0" smtClean="0">
                <a:solidFill>
                  <a:srgbClr val="984807"/>
                </a:solidFill>
              </a:rPr>
              <a:t>OSS</a:t>
            </a:r>
            <a:endParaRPr lang="en-US" dirty="0">
              <a:solidFill>
                <a:srgbClr val="984807"/>
              </a:solidFill>
            </a:endParaRPr>
          </a:p>
        </p:txBody>
      </p:sp>
      <p:pic>
        <p:nvPicPr>
          <p:cNvPr id="23" name="Picture 22" descr="nodejs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256" y="4267583"/>
            <a:ext cx="2237427" cy="602862"/>
          </a:xfrm>
          <a:prstGeom prst="rect">
            <a:avLst/>
          </a:prstGeom>
        </p:spPr>
      </p:pic>
      <p:pic>
        <p:nvPicPr>
          <p:cNvPr id="25" name="Picture 24" descr="mongo-db-huge-logo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25899" y="2051048"/>
            <a:ext cx="2560901" cy="853634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57200" y="1863553"/>
            <a:ext cx="1855890" cy="830997"/>
            <a:chOff x="4039017" y="2694550"/>
            <a:chExt cx="1855890" cy="830997"/>
          </a:xfrm>
        </p:grpSpPr>
        <p:pic>
          <p:nvPicPr>
            <p:cNvPr id="29" name="Picture 28" descr="scalaclassic.png"/>
            <p:cNvPicPr>
              <a:picLocks noChangeAspect="1"/>
            </p:cNvPicPr>
            <p:nvPr/>
          </p:nvPicPr>
          <p:blipFill>
            <a:blip r:embed="rId13"/>
            <a:srcRect b="23116"/>
            <a:stretch>
              <a:fillRect/>
            </a:stretch>
          </p:blipFill>
          <p:spPr>
            <a:xfrm rot="16200000">
              <a:off x="3932364" y="2917218"/>
              <a:ext cx="653426" cy="44011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479135" y="2694550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b="1" dirty="0" err="1" smtClean="0">
                  <a:latin typeface="Abadi MT Condensed Extra Bold"/>
                  <a:cs typeface="Abadi MT Condensed Extra Bold"/>
                </a:rPr>
                <a:t>Scala</a:t>
              </a:r>
              <a:endParaRPr lang="en-US" sz="4800" b="1" dirty="0">
                <a:latin typeface="Abadi MT Condensed Extra Bold"/>
                <a:cs typeface="Abadi MT Condensed Extra Bold"/>
              </a:endParaRPr>
            </a:p>
          </p:txBody>
        </p:sp>
      </p:grpSp>
      <p:pic>
        <p:nvPicPr>
          <p:cNvPr id="31" name="Picture 30" descr="jquery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19" y="3022478"/>
            <a:ext cx="1484058" cy="129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9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2-05-17 at 10.53.18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72" y="1011939"/>
            <a:ext cx="3839318" cy="565543"/>
          </a:xfrm>
          <a:prstGeom prst="rect">
            <a:avLst/>
          </a:prstGeom>
        </p:spPr>
      </p:pic>
      <p:pic>
        <p:nvPicPr>
          <p:cNvPr id="17" name="Picture 16" descr="687474703a2f2f692e696d6775722e636f6d2f53327267722e706e6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810" y="1218314"/>
            <a:ext cx="3300245" cy="76336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423771" y="5576363"/>
            <a:ext cx="1748234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node-</a:t>
            </a:r>
            <a:r>
              <a:rPr lang="en-US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hashring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377362" y="2789860"/>
            <a:ext cx="1803356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   connect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2" name="Picture 21" descr="png.png"/>
          <p:cNvPicPr>
            <a:picLocks noChangeAspect="1"/>
          </p:cNvPicPr>
          <p:nvPr/>
        </p:nvPicPr>
        <p:blipFill>
          <a:blip r:embed="rId5"/>
          <a:srcRect r="73489"/>
          <a:stretch>
            <a:fillRect/>
          </a:stretch>
        </p:blipFill>
        <p:spPr>
          <a:xfrm>
            <a:off x="6674639" y="2918481"/>
            <a:ext cx="271069" cy="38480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81272" y="5576363"/>
            <a:ext cx="2630521" cy="61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0000" dist="10287" dir="34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  <a:cs typeface="Calibri"/>
              </a:rPr>
              <a:t>       node-http-signature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8" name="Picture 27" descr="Joyent-logo.png"/>
          <p:cNvPicPr>
            <a:picLocks noChangeAspect="1"/>
          </p:cNvPicPr>
          <p:nvPr/>
        </p:nvPicPr>
        <p:blipFill>
          <a:blip r:embed="rId6"/>
          <a:srcRect r="77212"/>
          <a:stretch>
            <a:fillRect/>
          </a:stretch>
        </p:blipFill>
        <p:spPr>
          <a:xfrm>
            <a:off x="454272" y="5747802"/>
            <a:ext cx="336701" cy="401193"/>
          </a:xfrm>
          <a:prstGeom prst="rect">
            <a:avLst/>
          </a:prstGeom>
        </p:spPr>
      </p:pic>
      <p:pic>
        <p:nvPicPr>
          <p:cNvPr id="19" name="Picture 18" descr="nodej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388" y="5032640"/>
            <a:ext cx="3017228" cy="8129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rot="16200000" flipV="1">
            <a:off x="1211131" y="2219555"/>
            <a:ext cx="1160024" cy="27152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423771" y="1884702"/>
            <a:ext cx="1673272" cy="10506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625094" y="3098537"/>
            <a:ext cx="1479540" cy="30169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398016" y="3998537"/>
            <a:ext cx="1979346" cy="98675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534433" y="4146167"/>
            <a:ext cx="586161" cy="129295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390110" y="4146167"/>
            <a:ext cx="420458" cy="129295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 descr="Sparc Logo -Hi-Res.png"/>
          <p:cNvPicPr>
            <a:picLocks noChangeAspect="1"/>
          </p:cNvPicPr>
          <p:nvPr/>
        </p:nvPicPr>
        <p:blipFill>
          <a:blip r:embed="rId8"/>
          <a:srcRect l="-499"/>
          <a:stretch>
            <a:fillRect/>
          </a:stretch>
        </p:blipFill>
        <p:spPr>
          <a:xfrm>
            <a:off x="441767" y="3080073"/>
            <a:ext cx="3956249" cy="874788"/>
          </a:xfrm>
          <a:prstGeom prst="rect">
            <a:avLst/>
          </a:prstGeom>
        </p:spPr>
      </p:pic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/>
          <a:lstStyle/>
          <a:p>
            <a:r>
              <a:rPr lang="en-US" dirty="0" smtClean="0"/>
              <a:t>SPARC Contributes To </a:t>
            </a:r>
            <a:r>
              <a:rPr lang="en-US" dirty="0" smtClean="0">
                <a:solidFill>
                  <a:srgbClr val="A0441D"/>
                </a:solidFill>
              </a:rPr>
              <a:t>OSS</a:t>
            </a:r>
            <a:endParaRPr lang="en-US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143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6070" y="1086884"/>
            <a:ext cx="8064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6">
                    <a:lumMod val="75000"/>
                  </a:schemeClr>
                </a:solidFill>
              </a:rPr>
              <a:t>We Open Source our Own Stuff Too!</a:t>
            </a:r>
            <a:endParaRPr 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5356" y="2165930"/>
            <a:ext cx="4147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Secure, in-house mobile application distribution.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356" y="1800856"/>
            <a:ext cx="1547644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chemeClr val="tx2"/>
                </a:solidFill>
              </a:rPr>
              <a:t>knappsack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356" y="2911379"/>
            <a:ext cx="7164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Hook.io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hooks for creating ridiculously simple, self-forming consistent hashing rings.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5356" y="2546305"/>
            <a:ext cx="177494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>
                <a:solidFill>
                  <a:schemeClr val="tx2"/>
                </a:solidFill>
              </a:rPr>
              <a:t>hook.io</a:t>
            </a:r>
            <a:r>
              <a:rPr lang="en-US" sz="2200" b="1" dirty="0">
                <a:solidFill>
                  <a:schemeClr val="tx2"/>
                </a:solidFill>
              </a:rPr>
              <a:t>-ring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5356" y="3671629"/>
            <a:ext cx="7532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minimal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node.js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utility for handling common (but often overlooked) callback scenarios.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356" y="3306555"/>
            <a:ext cx="490213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chemeClr val="tx2"/>
                </a:solidFill>
              </a:rPr>
              <a:t>cb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356" y="4401541"/>
            <a:ext cx="732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 lightweight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jQuery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plugin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providing a friendly API for using the jade template engine.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356" y="4036467"/>
            <a:ext cx="1916435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chemeClr val="tx2"/>
                </a:solidFill>
              </a:rPr>
              <a:t>jquery.jade.js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5356" y="5153197"/>
            <a:ext cx="72654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Connect middleware wrapper for </a:t>
            </a:r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Joyent's</a:t>
            </a:r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HTTP Signature reference implementation.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356" y="4788123"/>
            <a:ext cx="3198812" cy="43088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200" b="1" dirty="0" smtClean="0">
                <a:solidFill>
                  <a:schemeClr val="tx2"/>
                </a:solidFill>
              </a:rPr>
              <a:t>connect-http-signature</a:t>
            </a: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5736356"/>
            <a:ext cx="3376706" cy="8461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i="1" dirty="0" smtClean="0">
                <a:solidFill>
                  <a:schemeClr val="bg1"/>
                </a:solidFill>
              </a:rPr>
              <a:t>	and many more!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/>
          <a:lstStyle/>
          <a:p>
            <a:r>
              <a:rPr lang="en-US" dirty="0" smtClean="0"/>
              <a:t>SPARC Releases </a:t>
            </a:r>
            <a:r>
              <a:rPr lang="en-US" dirty="0" smtClean="0">
                <a:solidFill>
                  <a:srgbClr val="984807"/>
                </a:solidFill>
              </a:rPr>
              <a:t>OSS</a:t>
            </a:r>
            <a:endParaRPr lang="en-US" dirty="0"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873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smtClean="0">
                <a:solidFill>
                  <a:srgbClr val="A0441D"/>
                </a:solidFill>
              </a:rPr>
              <a:t>Me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Bob Williams</a:t>
            </a:r>
          </a:p>
          <a:p>
            <a:pPr marL="0" indent="0">
              <a:buNone/>
            </a:pPr>
            <a:r>
              <a:rPr lang="en-US" dirty="0" smtClean="0"/>
              <a:t>CTO / Analytics Evangelist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bob.williams@sparcedge.com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Twitter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E7EFB"/>
                </a:solidFill>
              </a:rPr>
              <a:t>@</a:t>
            </a:r>
            <a:r>
              <a:rPr lang="en-US" dirty="0">
                <a:solidFill>
                  <a:srgbClr val="4E7EFB"/>
                </a:solidFill>
              </a:rPr>
              <a:t>_bobwilliams</a:t>
            </a:r>
          </a:p>
          <a:p>
            <a:pPr marL="0" indent="0">
              <a:buNone/>
            </a:pPr>
            <a:endParaRPr lang="en-US" dirty="0" smtClean="0"/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/>
              <a:t>Come see </a:t>
            </a:r>
            <a:r>
              <a:rPr lang="en-US" sz="2800" kern="0" dirty="0" smtClean="0"/>
              <a:t>Innovation, Culture </a:t>
            </a:r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 smtClean="0"/>
              <a:t>and Open Source </a:t>
            </a:r>
            <a:r>
              <a:rPr lang="en-US" sz="2800" kern="0" dirty="0"/>
              <a:t>in Action</a:t>
            </a:r>
            <a:endParaRPr lang="en-US" sz="1400" kern="0" dirty="0">
              <a:solidFill>
                <a:srgbClr val="BC6210"/>
              </a:solidFill>
            </a:endParaRP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>
                <a:solidFill>
                  <a:srgbClr val="3F3F3F"/>
                </a:solidFill>
                <a:hlinkClick r:id="rId4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r>
              <a:rPr lang="en-US" kern="0" dirty="0">
                <a:solidFill>
                  <a:srgbClr val="BC6210"/>
                </a:solidFill>
              </a:rPr>
              <a:t>- tours held daily</a:t>
            </a:r>
            <a:r>
              <a:rPr lang="en-US" kern="0" dirty="0" smtClean="0">
                <a:solidFill>
                  <a:srgbClr val="BC6210"/>
                </a:solidFill>
              </a:rPr>
              <a:t>.</a:t>
            </a: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 smtClean="0">
                <a:solidFill>
                  <a:srgbClr val="BC6210"/>
                </a:solidFill>
                <a:hlinkClick r:id="rId5"/>
              </a:rPr>
              <a:t>www.sparcedge.com</a:t>
            </a:r>
            <a:endParaRPr lang="en-US" kern="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2" y="1405015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13" y="3994320"/>
            <a:ext cx="2156557" cy="215655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10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>
                <a:solidFill>
                  <a:srgbClr val="A0441D"/>
                </a:solidFill>
              </a:rPr>
              <a:t>Resources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1" t="24281" r="14286"/>
          <a:stretch/>
        </p:blipFill>
        <p:spPr>
          <a:xfrm rot="21180000">
            <a:off x="611741" y="1411193"/>
            <a:ext cx="3750259" cy="2765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0000">
            <a:off x="4797410" y="1767398"/>
            <a:ext cx="3750259" cy="251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0000">
            <a:off x="2459537" y="3680201"/>
            <a:ext cx="3750259" cy="2512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09358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Recruiting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180000">
            <a:off x="95843" y="2273252"/>
            <a:ext cx="8961300" cy="26507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5219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6" name="Content Placeholder 5" descr="Screen Shot 2011-09-27 at 4.28.09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9" r="-11519" b="1933"/>
          <a:stretch/>
        </p:blipFill>
        <p:spPr>
          <a:xfrm>
            <a:off x="-850074" y="1133856"/>
            <a:ext cx="10697458" cy="4949224"/>
          </a:xfrm>
        </p:spPr>
      </p:pic>
    </p:spTree>
    <p:extLst>
      <p:ext uri="{BB962C8B-B14F-4D97-AF65-F5344CB8AC3E}">
        <p14:creationId xmlns:p14="http://schemas.microsoft.com/office/powerpoint/2010/main" val="952060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Challenge!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4900"/>
            <a:ext cx="8229600" cy="34721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/>
              <a:t>Why Don’t We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/>
              <a:t>Open Source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>
                <a:solidFill>
                  <a:srgbClr val="A0441D"/>
                </a:solidFill>
              </a:rPr>
              <a:t>Everything?</a:t>
            </a:r>
            <a:endParaRPr lang="en-US" sz="66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and by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This </a:t>
            </a:r>
            <a:r>
              <a:rPr lang="en-US" sz="6000" dirty="0" smtClean="0">
                <a:solidFill>
                  <a:srgbClr val="A0441D"/>
                </a:solidFill>
              </a:rPr>
              <a:t>Entire Presentation </a:t>
            </a:r>
            <a:r>
              <a:rPr lang="en-US" sz="6000" dirty="0" smtClean="0"/>
              <a:t>Has Been Open Sourced!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3600" u="sng" dirty="0" smtClean="0">
                <a:hlinkClick r:id="rId3"/>
              </a:rPr>
              <a:t>https://github.com/sparcedge/</a:t>
            </a:r>
            <a:endParaRPr lang="en-US" sz="3600" u="sng" dirty="0"/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3825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A0441D"/>
                </a:solidFill>
              </a:rPr>
              <a:t>Thank You!</a:t>
            </a:r>
            <a:endParaRPr lang="en-US" sz="4000" dirty="0">
              <a:solidFill>
                <a:srgbClr val="A0441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3" y="3409093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03" y="3409093"/>
            <a:ext cx="2360397" cy="236039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3114408" y="3572203"/>
            <a:ext cx="294654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bob.williams@</a:t>
            </a:r>
            <a:r>
              <a:rPr lang="en-US" dirty="0" smtClean="0">
                <a:hlinkClick r:id="rId5"/>
              </a:rPr>
              <a:t>sparcedge.com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ctr"/>
            <a:r>
              <a:rPr lang="en-US" dirty="0" smtClean="0">
                <a:solidFill>
                  <a:srgbClr val="4E7EFB"/>
                </a:solidFill>
              </a:rPr>
              <a:t>@_</a:t>
            </a:r>
            <a:r>
              <a:rPr lang="en-US" dirty="0" err="1" smtClean="0">
                <a:solidFill>
                  <a:srgbClr val="4E7EFB"/>
                </a:solidFill>
              </a:rPr>
              <a:t>bobwilliams</a:t>
            </a:r>
            <a:endParaRPr lang="en-US" dirty="0" smtClean="0">
              <a:solidFill>
                <a:srgbClr val="4E7EFB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kern="0" dirty="0">
                <a:solidFill>
                  <a:srgbClr val="3F3F3F"/>
                </a:solidFill>
                <a:hlinkClick r:id="rId6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endParaRPr lang="en-US" kern="0" dirty="0" smtClean="0">
              <a:solidFill>
                <a:srgbClr val="3F3F3F"/>
              </a:solidFill>
            </a:endParaRPr>
          </a:p>
          <a:p>
            <a:pPr algn="ctr"/>
            <a:endParaRPr lang="en-US" kern="0" dirty="0">
              <a:solidFill>
                <a:srgbClr val="3F3F3F"/>
              </a:solidFill>
            </a:endParaRPr>
          </a:p>
          <a:p>
            <a:pPr marL="0" lvl="1" algn="ctr"/>
            <a:r>
              <a:rPr lang="en-US" kern="0" dirty="0" smtClean="0">
                <a:solidFill>
                  <a:srgbClr val="BC6210"/>
                </a:solidFill>
                <a:hlinkClick r:id="rId7"/>
              </a:rPr>
              <a:t>www.sparcedge.com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008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SPARC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457200" y="4797784"/>
            <a:ext cx="8229600" cy="172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 smtClean="0"/>
              <a:t>Software Product Development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2011 Best Place to Work in SC</a:t>
            </a: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/>
              <a:t>165+ employees / 500% Growth in 2011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Some of Our Te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4272"/>
            <a:ext cx="8229600" cy="3699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5387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Your</a:t>
            </a:r>
            <a:r>
              <a:rPr lang="en-US" dirty="0" smtClean="0">
                <a:solidFill>
                  <a:srgbClr val="A0441D"/>
                </a:solidFill>
              </a:rPr>
              <a:t> Entire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4280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Open Source </a:t>
            </a:r>
            <a:r>
              <a:rPr lang="en-US" sz="8000" dirty="0" smtClean="0">
                <a:solidFill>
                  <a:srgbClr val="A0441D"/>
                </a:solidFill>
              </a:rPr>
              <a:t>Everything</a:t>
            </a:r>
            <a:r>
              <a:rPr lang="en-US" sz="8000" dirty="0" smtClean="0">
                <a:solidFill>
                  <a:srgbClr val="984807"/>
                </a:solidFill>
              </a:rPr>
              <a:t>!</a:t>
            </a:r>
          </a:p>
          <a:p>
            <a:pPr marL="0" indent="0" algn="ctr">
              <a:buNone/>
            </a:pPr>
            <a:endParaRPr lang="en-US" sz="8000" dirty="0" smtClean="0"/>
          </a:p>
        </p:txBody>
      </p:sp>
    </p:spTree>
    <p:extLst>
      <p:ext uri="{BB962C8B-B14F-4D97-AF65-F5344CB8AC3E}">
        <p14:creationId xmlns:p14="http://schemas.microsoft.com/office/powerpoint/2010/main" val="290873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 – </a:t>
            </a:r>
            <a:r>
              <a:rPr lang="en-US" dirty="0" smtClean="0">
                <a:solidFill>
                  <a:srgbClr val="A0441D"/>
                </a:solidFill>
              </a:rPr>
              <a:t>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000"/>
            <a:ext cx="8229600" cy="4525963"/>
          </a:xfrm>
        </p:spPr>
        <p:txBody>
          <a:bodyPr vert="horz" numCol="1" anchor="t">
            <a:noAutofit/>
          </a:bodyPr>
          <a:lstStyle/>
          <a:p>
            <a:pPr marL="57150" indent="0">
              <a:buNone/>
            </a:pPr>
            <a:r>
              <a:rPr lang="en-US" sz="2400" dirty="0" smtClean="0"/>
              <a:t>Find open source software that you can use in your projects.</a:t>
            </a:r>
          </a:p>
          <a:p>
            <a:pPr marL="57150" indent="0">
              <a:buNone/>
            </a:pPr>
            <a:r>
              <a:rPr lang="en-US" sz="2400" dirty="0" smtClean="0"/>
              <a:t>Get used to it and the open source model. </a:t>
            </a:r>
          </a:p>
          <a:p>
            <a:pPr marL="57150" indent="0">
              <a:buNone/>
            </a:pPr>
            <a:r>
              <a:rPr lang="en-US" sz="2400" dirty="0" smtClean="0"/>
              <a:t>Take that first step to using it!</a:t>
            </a:r>
            <a:endParaRPr lang="en-US" sz="2400" dirty="0"/>
          </a:p>
          <a:p>
            <a:pPr marL="57150" indent="0">
              <a:buNone/>
            </a:pPr>
            <a:endParaRPr lang="en-US" sz="2400" dirty="0"/>
          </a:p>
        </p:txBody>
      </p:sp>
      <p:pic>
        <p:nvPicPr>
          <p:cNvPr id="4" name="Picture 3" descr="android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6" y="5100965"/>
            <a:ext cx="1268873" cy="1268873"/>
          </a:xfrm>
          <a:prstGeom prst="rect">
            <a:avLst/>
          </a:prstGeom>
        </p:spPr>
      </p:pic>
      <p:pic>
        <p:nvPicPr>
          <p:cNvPr id="5" name="Picture 4" descr="a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4" y="3152624"/>
            <a:ext cx="1698274" cy="652578"/>
          </a:xfrm>
          <a:prstGeom prst="rect">
            <a:avLst/>
          </a:prstGeom>
        </p:spPr>
      </p:pic>
      <p:pic>
        <p:nvPicPr>
          <p:cNvPr id="6" name="Picture 5" descr="githu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59" y="4334073"/>
            <a:ext cx="1250670" cy="1250670"/>
          </a:xfrm>
          <a:prstGeom prst="rect">
            <a:avLst/>
          </a:prstGeom>
        </p:spPr>
      </p:pic>
      <p:pic>
        <p:nvPicPr>
          <p:cNvPr id="7" name="Picture 6" descr="hadoop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55" y="5630048"/>
            <a:ext cx="2096257" cy="496114"/>
          </a:xfrm>
          <a:prstGeom prst="rect">
            <a:avLst/>
          </a:prstGeom>
        </p:spPr>
      </p:pic>
      <p:pic>
        <p:nvPicPr>
          <p:cNvPr id="8" name="Picture 7" descr="jquery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1" y="4018665"/>
            <a:ext cx="1093781" cy="955267"/>
          </a:xfrm>
          <a:prstGeom prst="rect">
            <a:avLst/>
          </a:prstGeom>
        </p:spPr>
      </p:pic>
      <p:pic>
        <p:nvPicPr>
          <p:cNvPr id="9" name="Picture 8" descr="Linux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28" y="3412374"/>
            <a:ext cx="849638" cy="999724"/>
          </a:xfrm>
          <a:prstGeom prst="rect">
            <a:avLst/>
          </a:prstGeom>
        </p:spPr>
      </p:pic>
      <p:pic>
        <p:nvPicPr>
          <p:cNvPr id="10" name="Picture 9" descr="mongodb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20" y="4688190"/>
            <a:ext cx="1896839" cy="632280"/>
          </a:xfrm>
          <a:prstGeom prst="rect">
            <a:avLst/>
          </a:prstGeom>
        </p:spPr>
      </p:pic>
      <p:pic>
        <p:nvPicPr>
          <p:cNvPr id="11" name="Picture 10" descr="mysql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96" y="5970566"/>
            <a:ext cx="1025306" cy="747780"/>
          </a:xfrm>
          <a:prstGeom prst="rect">
            <a:avLst/>
          </a:prstGeom>
        </p:spPr>
      </p:pic>
      <p:pic>
        <p:nvPicPr>
          <p:cNvPr id="12" name="Picture 11" descr="nodejs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69" y="3684404"/>
            <a:ext cx="1486536" cy="508853"/>
          </a:xfrm>
          <a:prstGeom prst="rect">
            <a:avLst/>
          </a:prstGeom>
        </p:spPr>
      </p:pic>
      <p:pic>
        <p:nvPicPr>
          <p:cNvPr id="13" name="Picture 12" descr="rabbitmq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12" y="4247822"/>
            <a:ext cx="1951649" cy="410874"/>
          </a:xfrm>
          <a:prstGeom prst="rect">
            <a:avLst/>
          </a:prstGeom>
        </p:spPr>
      </p:pic>
      <p:pic>
        <p:nvPicPr>
          <p:cNvPr id="14" name="Picture 13" descr="red-hat-logo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20" y="2805478"/>
            <a:ext cx="1280080" cy="1280080"/>
          </a:xfrm>
          <a:prstGeom prst="rect">
            <a:avLst/>
          </a:prstGeom>
        </p:spPr>
      </p:pic>
      <p:pic>
        <p:nvPicPr>
          <p:cNvPr id="15" name="Picture 14" descr="scala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07" y="2719023"/>
            <a:ext cx="1455134" cy="433601"/>
          </a:xfrm>
          <a:prstGeom prst="rect">
            <a:avLst/>
          </a:prstGeom>
        </p:spPr>
      </p:pic>
      <p:pic>
        <p:nvPicPr>
          <p:cNvPr id="16" name="Picture 15" descr="ubuntu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16" y="4870755"/>
            <a:ext cx="1254141" cy="1224878"/>
          </a:xfrm>
          <a:prstGeom prst="rect">
            <a:avLst/>
          </a:prstGeom>
        </p:spPr>
      </p:pic>
      <p:pic>
        <p:nvPicPr>
          <p:cNvPr id="17" name="Picture 16" descr="vmware.jpe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96" y="4973932"/>
            <a:ext cx="2059663" cy="96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 – </a:t>
            </a:r>
            <a:r>
              <a:rPr lang="en-US" dirty="0" smtClean="0">
                <a:solidFill>
                  <a:srgbClr val="A0441D"/>
                </a:solidFill>
              </a:rPr>
              <a:t>Contribute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2312" y="1726690"/>
            <a:ext cx="39044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Give back to the community and uphold your end of the open source agreement.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Learn the “share/make it better” part of open source.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Take that next step!</a:t>
            </a:r>
            <a:endParaRPr lang="en-US" sz="2400" dirty="0"/>
          </a:p>
        </p:txBody>
      </p:sp>
      <p:pic>
        <p:nvPicPr>
          <p:cNvPr id="5" name="Picture 4" descr="Screen Shot 2012-03-09 at 11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788">
            <a:off x="509513" y="1791914"/>
            <a:ext cx="3802200" cy="3305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665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Three – </a:t>
            </a:r>
            <a:r>
              <a:rPr lang="en-US" dirty="0" smtClean="0">
                <a:solidFill>
                  <a:srgbClr val="A0441D"/>
                </a:solidFill>
              </a:rPr>
              <a:t>In-House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6009" y="1546719"/>
            <a:ext cx="390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Learn how to open source your own project(s).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Allow </a:t>
            </a:r>
            <a:r>
              <a:rPr lang="en-US" sz="2400" dirty="0"/>
              <a:t>them to work together across </a:t>
            </a:r>
            <a:r>
              <a:rPr lang="en-US" sz="2400" dirty="0" smtClean="0"/>
              <a:t>teams and build better collaboration.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</a:t>
            </a:r>
            <a:r>
              <a:rPr lang="en-US" sz="2400" dirty="0"/>
              <a:t>excitement and additional energy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 descr="nur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6681">
            <a:off x="457200" y="1834547"/>
            <a:ext cx="3904488" cy="3048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635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Four – </a:t>
            </a:r>
            <a:r>
              <a:rPr lang="en-US" dirty="0" smtClean="0">
                <a:solidFill>
                  <a:srgbClr val="A0441D"/>
                </a:solidFill>
              </a:rPr>
              <a:t>Review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540484"/>
            <a:ext cx="3904488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/>
            <a:r>
              <a:rPr lang="en-US" sz="2400" dirty="0"/>
              <a:t>Developers like clout and like to be heard</a:t>
            </a:r>
            <a:r>
              <a:rPr lang="en-US" sz="2400" dirty="0" smtClean="0"/>
              <a:t>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Let them show-off to their peers, managers and the company as a whole.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the platform for cultural acceptance of Open Source!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4042">
            <a:off x="457200" y="2093222"/>
            <a:ext cx="3904488" cy="261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16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Five – </a:t>
            </a:r>
            <a:r>
              <a:rPr lang="en-US" dirty="0" smtClean="0">
                <a:solidFill>
                  <a:srgbClr val="A0441D"/>
                </a:solidFill>
              </a:rPr>
              <a:t>Expand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370643"/>
            <a:ext cx="3904488" cy="4154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Now that you have embraced open source, don’t stop.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In what </a:t>
            </a:r>
            <a:r>
              <a:rPr lang="en-US" sz="2400" dirty="0"/>
              <a:t>other areas </a:t>
            </a:r>
            <a:r>
              <a:rPr lang="en-US" sz="2400" dirty="0" smtClean="0"/>
              <a:t>of your </a:t>
            </a:r>
            <a:r>
              <a:rPr lang="en-US" sz="2400" dirty="0"/>
              <a:t>company </a:t>
            </a:r>
            <a:r>
              <a:rPr lang="en-US" sz="2400" dirty="0" smtClean="0"/>
              <a:t>could you </a:t>
            </a:r>
            <a:r>
              <a:rPr lang="en-US" sz="2400" dirty="0"/>
              <a:t>apply the open source model?</a:t>
            </a:r>
          </a:p>
          <a:p>
            <a:endParaRPr lang="en-US" sz="2400" dirty="0"/>
          </a:p>
          <a:p>
            <a:r>
              <a:rPr lang="en-US" sz="2400" dirty="0"/>
              <a:t>Find ways to capitalize on the advantages of the open source model throughout your </a:t>
            </a:r>
            <a:r>
              <a:rPr lang="en-US" sz="2400" dirty="0" smtClean="0"/>
              <a:t>entire organization!</a:t>
            </a:r>
            <a:endParaRPr lang="en-US" sz="2400" dirty="0"/>
          </a:p>
        </p:txBody>
      </p:sp>
      <p:pic>
        <p:nvPicPr>
          <p:cNvPr id="8" name="Picture 7" descr="exp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622">
            <a:off x="457200" y="1753667"/>
            <a:ext cx="3904488" cy="350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561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8BFF"/>
      </a:hlink>
      <a:folHlink>
        <a:srgbClr val="73737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13902</TotalTime>
  <Words>1819</Words>
  <Application>Microsoft Macintosh PowerPoint</Application>
  <PresentationFormat>On-screen Show (4:3)</PresentationFormat>
  <Paragraphs>359</Paragraphs>
  <Slides>25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Open Sourcing From Within Your Company, For Your Company</vt:lpstr>
      <vt:lpstr>About Me</vt:lpstr>
      <vt:lpstr>Who is SPARC!</vt:lpstr>
      <vt:lpstr>Open Source Your Entire Organization</vt:lpstr>
      <vt:lpstr>Step One – Use</vt:lpstr>
      <vt:lpstr>Step Two – Contribute</vt:lpstr>
      <vt:lpstr>Step Three – In-House</vt:lpstr>
      <vt:lpstr>Step Four – Review</vt:lpstr>
      <vt:lpstr>Step Five – Expand</vt:lpstr>
      <vt:lpstr>Why?</vt:lpstr>
      <vt:lpstr>SPARC and Open Source </vt:lpstr>
      <vt:lpstr>Tours</vt:lpstr>
      <vt:lpstr>Hackathons</vt:lpstr>
      <vt:lpstr>SPARC University</vt:lpstr>
      <vt:lpstr>SPARC Ventures</vt:lpstr>
      <vt:lpstr>SPARC Software</vt:lpstr>
      <vt:lpstr>SPARC Uses OSS</vt:lpstr>
      <vt:lpstr>SPARC Contributes To OSS</vt:lpstr>
      <vt:lpstr>SPARC Releases OSS</vt:lpstr>
      <vt:lpstr>Human Resources</vt:lpstr>
      <vt:lpstr>Recruiting</vt:lpstr>
      <vt:lpstr>Culture</vt:lpstr>
      <vt:lpstr>Your Challenge!</vt:lpstr>
      <vt:lpstr>Oh, and by the way…</vt:lpstr>
      <vt:lpstr>Thank You!</vt:lpstr>
    </vt:vector>
  </TitlesOfParts>
  <Company>SPARC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for a Creative &amp; Knowledge Economy</dc:title>
  <dc:creator>Brad Kaloupek</dc:creator>
  <cp:lastModifiedBy>Bob</cp:lastModifiedBy>
  <cp:revision>905</cp:revision>
  <cp:lastPrinted>2012-03-21T19:32:33Z</cp:lastPrinted>
  <dcterms:created xsi:type="dcterms:W3CDTF">2012-03-21T02:10:28Z</dcterms:created>
  <dcterms:modified xsi:type="dcterms:W3CDTF">2012-06-11T18:16:19Z</dcterms:modified>
</cp:coreProperties>
</file>